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88" r:id="rId4"/>
    <p:sldId id="279" r:id="rId5"/>
    <p:sldId id="281" r:id="rId6"/>
    <p:sldId id="270" r:id="rId7"/>
    <p:sldId id="287" r:id="rId8"/>
    <p:sldId id="285" r:id="rId9"/>
    <p:sldId id="284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51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8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404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62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3259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5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97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9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6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6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0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7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11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7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12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9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5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439334"/>
            <a:ext cx="7766936" cy="164630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Congruency and Triangles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2984033"/>
            <a:ext cx="7766936" cy="1096899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Featuring Right Triangles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Section 4.6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123" y="0"/>
            <a:ext cx="5715283" cy="1362934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In class task: </a:t>
            </a:r>
            <a:r>
              <a:rPr lang="en-US" sz="4800" dirty="0"/>
              <a:t>Choose any three questions!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6794500" y="0"/>
            <a:ext cx="5397500" cy="280076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Self-assessment: at the bottom of your answer sheet write down how well you understand this concept from 1 : 4</a:t>
            </a:r>
          </a:p>
          <a:p>
            <a:endParaRPr lang="en-US" sz="2200" dirty="0" smtClean="0"/>
          </a:p>
          <a:p>
            <a:r>
              <a:rPr lang="en-US" sz="2200" dirty="0" smtClean="0"/>
              <a:t>1 (don’t understand) </a:t>
            </a:r>
          </a:p>
          <a:p>
            <a:r>
              <a:rPr lang="en-US" sz="2200" dirty="0" smtClean="0"/>
              <a:t>2 (kind of understand) </a:t>
            </a:r>
          </a:p>
          <a:p>
            <a:r>
              <a:rPr lang="en-US" sz="2200" dirty="0" smtClean="0"/>
              <a:t>3 (understand but may need a little help)</a:t>
            </a:r>
          </a:p>
          <a:p>
            <a:r>
              <a:rPr lang="en-US" sz="2200" dirty="0" smtClean="0"/>
              <a:t>4 (understand and can explain it to others)</a:t>
            </a:r>
            <a:endParaRPr lang="en-US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69" y="1556318"/>
            <a:ext cx="5621338" cy="43687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00" y="6056847"/>
            <a:ext cx="6117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r>
              <a:rPr lang="en-US" dirty="0" smtClean="0"/>
              <a:t>. </a:t>
            </a:r>
            <a:r>
              <a:rPr lang="en-US" sz="2400" dirty="0" smtClean="0"/>
              <a:t>What are the three conditions for using HL?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460344" y="3283800"/>
            <a:ext cx="460135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6</a:t>
            </a:r>
            <a:r>
              <a:rPr lang="en-US" dirty="0" smtClean="0"/>
              <a:t>. </a:t>
            </a:r>
            <a:r>
              <a:rPr lang="en-US" sz="2400" dirty="0" smtClean="0"/>
              <a:t>What is missing from the below diagram that prevents us from using HL? </a:t>
            </a:r>
            <a:endParaRPr lang="en-US" sz="2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136" y="4435674"/>
            <a:ext cx="3814563" cy="2111269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7670800" y="5384800"/>
            <a:ext cx="165100" cy="1397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753350" y="5268080"/>
            <a:ext cx="165100" cy="1397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715500" y="5000614"/>
            <a:ext cx="165100" cy="1397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861550" y="4954660"/>
            <a:ext cx="165100" cy="1397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085136" y="4954660"/>
            <a:ext cx="2198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53350" y="6056846"/>
            <a:ext cx="0" cy="23083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0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Lesson Objectives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9513588" cy="2893391"/>
          </a:xfrm>
        </p:spPr>
        <p:txBody>
          <a:bodyPr>
            <a:noAutofit/>
          </a:bodyPr>
          <a:lstStyle/>
          <a:p>
            <a:r>
              <a:rPr lang="en-US" sz="3200" dirty="0" smtClean="0"/>
              <a:t>Learn the properties of congruent right triangles.</a:t>
            </a:r>
          </a:p>
          <a:p>
            <a:endParaRPr lang="en-US" sz="3200" dirty="0"/>
          </a:p>
          <a:p>
            <a:r>
              <a:rPr lang="en-US" sz="3200" dirty="0" smtClean="0"/>
              <a:t>Use HL to </a:t>
            </a:r>
            <a:r>
              <a:rPr lang="en-US" sz="3200" smtClean="0"/>
              <a:t>solve problems.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41300"/>
            <a:ext cx="8596668" cy="660400"/>
          </a:xfrm>
        </p:spPr>
        <p:txBody>
          <a:bodyPr/>
          <a:lstStyle/>
          <a:p>
            <a:r>
              <a:rPr lang="en-US" dirty="0" smtClean="0"/>
              <a:t>Launch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155700"/>
            <a:ext cx="9457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can you deduce from the following diagram? Write it down in your notes! You can also write down questions you have about it.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423" y="2540695"/>
            <a:ext cx="6581088" cy="414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Theorem 4-6: The Hypotenuse-Leg (HL) Theorem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952500"/>
            <a:ext cx="10797102" cy="48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Rewind: our checklist for using HL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221" y="1201647"/>
            <a:ext cx="92016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Conditions:</a:t>
            </a:r>
          </a:p>
          <a:p>
            <a:endParaRPr lang="en-US" sz="2000" dirty="0" smtClean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sz="2800" dirty="0" smtClean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sz="2800" dirty="0" smtClean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sz="2800" dirty="0" smtClean="0"/>
              <a:t>There is one pair of congruent legs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3589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270000"/>
            <a:ext cx="9457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additional information do you need to prove the triangles are congruent by HL?</a:t>
            </a:r>
            <a:r>
              <a:rPr lang="en-US" sz="3200" dirty="0"/>
              <a:t>  </a:t>
            </a:r>
            <a:r>
              <a:rPr lang="en-US" sz="3200" dirty="0" smtClean="0"/>
              <a:t>   </a:t>
            </a:r>
            <a:r>
              <a:rPr lang="el-GR" sz="3200" dirty="0" smtClean="0">
                <a:latin typeface="Trebuchet MS" panose="020B0603020202020204" pitchFamily="34" charset="0"/>
              </a:rPr>
              <a:t>Δ</a:t>
            </a:r>
            <a:r>
              <a:rPr lang="en-US" sz="3200" dirty="0" smtClean="0"/>
              <a:t>ABC </a:t>
            </a:r>
            <a:r>
              <a:rPr lang="en-US" sz="3200" dirty="0"/>
              <a:t>≅ </a:t>
            </a:r>
            <a:r>
              <a:rPr lang="el-GR" sz="3200" dirty="0" smtClean="0">
                <a:latin typeface="Trebuchet MS" panose="020B0603020202020204" pitchFamily="34" charset="0"/>
              </a:rPr>
              <a:t>Δ</a:t>
            </a:r>
            <a:r>
              <a:rPr lang="en-US" sz="3200" dirty="0" smtClean="0"/>
              <a:t>XYZ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616497"/>
            <a:ext cx="7298266" cy="403941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33802" y="4655364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/>
              <a:t>Conditions:</a:t>
            </a:r>
          </a:p>
          <a:p>
            <a:endParaRPr lang="en-US" sz="14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is one pair of congruent legs</a:t>
            </a:r>
          </a:p>
        </p:txBody>
      </p:sp>
    </p:spTree>
    <p:extLst>
      <p:ext uri="{BB962C8B-B14F-4D97-AF65-F5344CB8AC3E}">
        <p14:creationId xmlns:p14="http://schemas.microsoft.com/office/powerpoint/2010/main" val="33280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158" y="112209"/>
            <a:ext cx="8596668" cy="1320800"/>
          </a:xfrm>
        </p:spPr>
        <p:txBody>
          <a:bodyPr/>
          <a:lstStyle/>
          <a:p>
            <a:r>
              <a:rPr lang="en-US" dirty="0" smtClean="0"/>
              <a:t>Think about it…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007562"/>
            <a:ext cx="9457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additional information do you need to prove the triangles are congruent by HL?     </a:t>
            </a:r>
            <a:r>
              <a:rPr lang="el-GR" sz="3200" dirty="0" smtClean="0">
                <a:latin typeface="Trebuchet MS" panose="020B0603020202020204" pitchFamily="34" charset="0"/>
              </a:rPr>
              <a:t>Δ</a:t>
            </a:r>
            <a:r>
              <a:rPr lang="en-US" sz="3200" dirty="0"/>
              <a:t>ABC ≅ </a:t>
            </a:r>
            <a:r>
              <a:rPr lang="el-GR" sz="3200" dirty="0" smtClean="0">
                <a:latin typeface="Trebuchet MS" panose="020B0603020202020204" pitchFamily="34" charset="0"/>
              </a:rPr>
              <a:t>Δ</a:t>
            </a:r>
            <a:r>
              <a:rPr lang="en-US" sz="3200" dirty="0" smtClean="0"/>
              <a:t>DCB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693214"/>
            <a:ext cx="6425581" cy="35297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42200" y="2347218"/>
            <a:ext cx="375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Conditions:</a:t>
            </a:r>
          </a:p>
          <a:p>
            <a:endParaRPr lang="en-US" sz="14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is one pair of congruent legs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890124" y="2776304"/>
            <a:ext cx="0" cy="6168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81348" y="5379804"/>
            <a:ext cx="0" cy="61687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64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434" y="155426"/>
            <a:ext cx="8596668" cy="1320800"/>
          </a:xfrm>
        </p:spPr>
        <p:txBody>
          <a:bodyPr/>
          <a:lstStyle/>
          <a:p>
            <a:r>
              <a:rPr lang="en-US" dirty="0" smtClean="0"/>
              <a:t>Problem solving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000745"/>
            <a:ext cx="8507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For what values of x and y are the triangles congruent by HL?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134" y="2321545"/>
            <a:ext cx="8352366" cy="258525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7334" y="4752826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/>
              <a:t>Conditions:</a:t>
            </a:r>
          </a:p>
          <a:p>
            <a:endParaRPr lang="en-US" sz="14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is one pair of congruent legs</a:t>
            </a:r>
          </a:p>
        </p:txBody>
      </p:sp>
    </p:spTree>
    <p:extLst>
      <p:ext uri="{BB962C8B-B14F-4D97-AF65-F5344CB8AC3E}">
        <p14:creationId xmlns:p14="http://schemas.microsoft.com/office/powerpoint/2010/main" val="361323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42874"/>
            <a:ext cx="8596668" cy="952500"/>
          </a:xfrm>
        </p:spPr>
        <p:txBody>
          <a:bodyPr/>
          <a:lstStyle/>
          <a:p>
            <a:r>
              <a:rPr lang="en-US" dirty="0" smtClean="0"/>
              <a:t>Proofs using the HL Theorem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1330324"/>
            <a:ext cx="5352847" cy="1374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825" y="792159"/>
            <a:ext cx="4312788" cy="1908176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77333" y="3238500"/>
            <a:ext cx="9212173" cy="3619500"/>
            <a:chOff x="677333" y="3238500"/>
            <a:chExt cx="9212173" cy="36195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7333" y="3238500"/>
              <a:ext cx="9212173" cy="3619500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2400300" y="3441700"/>
              <a:ext cx="3225800" cy="127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6845300" y="3425823"/>
              <a:ext cx="2292919" cy="176847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120900" y="4876800"/>
              <a:ext cx="876300" cy="127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381500" y="4876800"/>
              <a:ext cx="7874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7277100" y="4876800"/>
              <a:ext cx="952500" cy="2286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6845300" y="5562600"/>
              <a:ext cx="1270000" cy="7620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213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3F7818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0070C0"/>
      </a:hlink>
      <a:folHlink>
        <a:srgbClr val="595959"/>
      </a:folHlink>
    </a:clrScheme>
    <a:fontScheme name="Custom 2">
      <a:majorFont>
        <a:latin typeface="Estrangelo Edessa"/>
        <a:ea typeface=""/>
        <a:cs typeface=""/>
      </a:majorFont>
      <a:minorFont>
        <a:latin typeface="Cambria Math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442</TotalTime>
  <Words>298</Words>
  <Application>Microsoft Office PowerPoint</Application>
  <PresentationFormat>Widescreen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Estrangelo Edessa</vt:lpstr>
      <vt:lpstr>Trebuchet MS</vt:lpstr>
      <vt:lpstr>Wingdings 3</vt:lpstr>
      <vt:lpstr>Facet</vt:lpstr>
      <vt:lpstr>Congruency and Triangles</vt:lpstr>
      <vt:lpstr>Lesson Objectives</vt:lpstr>
      <vt:lpstr>Launch</vt:lpstr>
      <vt:lpstr>Theorem 4-6: The Hypotenuse-Leg (HL) Theorem</vt:lpstr>
      <vt:lpstr>Rewind: our checklist for using HL</vt:lpstr>
      <vt:lpstr>Practice</vt:lpstr>
      <vt:lpstr>Think about it…</vt:lpstr>
      <vt:lpstr>Problem solving</vt:lpstr>
      <vt:lpstr>Proofs using the HL Theorem</vt:lpstr>
      <vt:lpstr>In class task: Choose any three questions!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Kottmann</cp:lastModifiedBy>
  <cp:revision>52</cp:revision>
  <cp:lastPrinted>2015-11-06T11:59:28Z</cp:lastPrinted>
  <dcterms:created xsi:type="dcterms:W3CDTF">2015-10-28T01:16:32Z</dcterms:created>
  <dcterms:modified xsi:type="dcterms:W3CDTF">2015-11-12T02:40:46Z</dcterms:modified>
</cp:coreProperties>
</file>